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jG8lfhY4SHt8jpufXjZ6oxT2sw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109A30-4789-4C32-8800-EA2E884BB3DB}">
  <a:tblStyle styleId="{F0109A30-4789-4C32-8800-EA2E884BB3D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EDD8">
            <a:alpha val="4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070379" y="817424"/>
            <a:ext cx="66537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使用AI模型</a:t>
            </a:r>
            <a:br>
              <a:rPr b="1" i="0" lang="zh-TW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TW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分類人體肺部X-ray照片</a:t>
            </a:r>
            <a:br>
              <a:rPr b="1" i="0" lang="zh-TW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zh-TW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以辨識是否感染Covid-19</a:t>
            </a:r>
            <a:endParaRPr b="1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1070379" y="3228600"/>
            <a:ext cx="665360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組別：第三組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資管碩一 R09725045 宋亭遠、資管碩一 R09725051 張智鈞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資管碩一 R09725059 吳昀蔚、資管碩一 R09725060 黃瀚陞</a:t>
            </a:r>
            <a:endParaRPr/>
          </a:p>
        </p:txBody>
      </p:sp>
      <p:sp>
        <p:nvSpPr>
          <p:cNvPr id="56" name="Google Shape;56;p1"/>
          <p:cNvSpPr/>
          <p:nvPr/>
        </p:nvSpPr>
        <p:spPr>
          <a:xfrm>
            <a:off x="763788" y="817424"/>
            <a:ext cx="107577" cy="17543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763788" y="3266296"/>
            <a:ext cx="107577" cy="11128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763788" y="1458877"/>
            <a:ext cx="107577" cy="11128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10"/>
          <p:cNvGraphicFramePr/>
          <p:nvPr/>
        </p:nvGraphicFramePr>
        <p:xfrm>
          <a:off x="952475" y="11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{F0109A30-4789-4C32-8800-EA2E884BB3DB}</a:tableStyleId>
              </a:tblPr>
              <a:tblGrid>
                <a:gridCol w="1034150"/>
                <a:gridCol w="1034150"/>
                <a:gridCol w="1116000"/>
                <a:gridCol w="925875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Logistic Regression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SVM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MLP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CNN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VGG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Original</a:t>
                      </a:r>
                      <a:endParaRPr b="1" sz="1400" u="sng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Dataset</a:t>
                      </a:r>
                      <a:endParaRPr b="1" sz="1400" u="sng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84.8%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86.4%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81.8%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89.4%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92%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84.9%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86.0%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84.1%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90.3%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94%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83.7%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86.2%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81.5%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89.5%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92%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0.83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0.92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Balanced</a:t>
                      </a:r>
                      <a:endParaRPr b="1" sz="1400" u="sng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Dataset</a:t>
                      </a:r>
                      <a:endParaRPr b="1" sz="1400" u="sng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(111)</a:t>
                      </a:r>
                      <a:endParaRPr b="1" sz="1400" u="sng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78.8%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90.9%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75.7%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92.8%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91%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78.2%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91.2%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63.9%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88.4%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93%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77.8%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90.8%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63.2%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86.5%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91%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0.78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0.91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0.58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0.91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10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模型比較</a:t>
            </a:r>
            <a:endParaRPr/>
          </a:p>
        </p:txBody>
      </p:sp>
      <p:sp>
        <p:nvSpPr>
          <p:cNvPr id="169" name="Google Shape;169;p10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9144000" y="2571750"/>
            <a:ext cx="45719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11"/>
          <p:cNvGraphicFramePr/>
          <p:nvPr/>
        </p:nvGraphicFramePr>
        <p:xfrm>
          <a:off x="952475" y="113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{F0109A30-4789-4C32-8800-EA2E884BB3DB}</a:tableStyleId>
              </a:tblPr>
              <a:tblGrid>
                <a:gridCol w="1034150"/>
                <a:gridCol w="1034150"/>
                <a:gridCol w="1116000"/>
                <a:gridCol w="925875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Logistic Regression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SVM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MLP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CNN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VGG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400" u="sng" cap="none" strike="noStrike">
                          <a:solidFill>
                            <a:schemeClr val="dk1"/>
                          </a:solidFill>
                        </a:rPr>
                        <a:t>Balanced</a:t>
                      </a:r>
                      <a:endParaRPr b="1" sz="1400" u="sng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>
                          <a:solidFill>
                            <a:schemeClr val="dk1"/>
                          </a:solidFill>
                        </a:rPr>
                        <a:t>Dataset</a:t>
                      </a:r>
                      <a:endParaRPr b="1" sz="1400" u="sng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TW" sz="1400" u="sng" cap="none" strike="noStrike">
                          <a:solidFill>
                            <a:schemeClr val="dk1"/>
                          </a:solidFill>
                        </a:rPr>
                        <a:t>(500)</a:t>
                      </a:r>
                      <a:endParaRPr b="1" sz="1400" u="sng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84.8%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93.9%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83.3%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93.9%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98%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84.3%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94.4%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85.6%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93.7%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99%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84.1%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94.1%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83.2%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93.3%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98%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0.84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0.94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0.83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0.93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0.98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zh-TW" sz="1400" u="sng" cap="none" strike="noStrike"/>
                        <a:t>ZCA</a:t>
                      </a:r>
                      <a:endParaRPr b="1" sz="1400" u="sng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Accuracy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77.3%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70.0%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65.1%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68.2%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89%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Precision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76.5%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70.2%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65.2%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68.6%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92%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76.5%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69.4%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64.4%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67.3%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89%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0.76</a:t>
                      </a:r>
                      <a:endParaRPr sz="1400" u="none" cap="none" strike="noStrike"/>
                    </a:p>
                  </a:txBody>
                  <a:tcPr marT="88900" marB="88900" marR="88900" marL="889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0.69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0.65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/>
                        <a:t>0.67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rgbClr val="FF0000"/>
                          </a:solidFill>
                        </a:rPr>
                        <a:t>0.89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11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模型比較</a:t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9144000" y="2571750"/>
            <a:ext cx="45719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結果分析：資料</a:t>
            </a:r>
            <a:endParaRPr/>
          </a:p>
        </p:txBody>
      </p:sp>
      <p:sp>
        <p:nvSpPr>
          <p:cNvPr id="184" name="Google Shape;184;p12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2"/>
          <p:cNvSpPr txBox="1"/>
          <p:nvPr/>
        </p:nvSpPr>
        <p:spPr>
          <a:xfrm>
            <a:off x="621251" y="1108842"/>
            <a:ext cx="7941835" cy="13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Balanced Dataset 500 訓練效果都比Original dataset來得好</a:t>
            </a:r>
            <a:endParaRPr/>
          </a:p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從Confusion matrix來看，Covid有最好的表現，另兩類則可能混淆</a:t>
            </a:r>
            <a:endParaRPr/>
          </a:p>
          <a:p>
            <a:pPr indent="-3365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ZCA的處理對於分類表現並沒有改善，可能X光照片較不適合這樣處理 (只會剩下骨頭)，並且有進行縮圖(resize=80x80)，可能造成資訊減少</a:t>
            </a:r>
            <a:endParaRPr/>
          </a:p>
        </p:txBody>
      </p:sp>
      <p:sp>
        <p:nvSpPr>
          <p:cNvPr id="186" name="Google Shape;186;p12"/>
          <p:cNvSpPr/>
          <p:nvPr/>
        </p:nvSpPr>
        <p:spPr>
          <a:xfrm>
            <a:off x="-1643226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278" y="2500570"/>
            <a:ext cx="33147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 txBox="1"/>
          <p:nvPr/>
        </p:nvSpPr>
        <p:spPr>
          <a:xfrm>
            <a:off x="5368066" y="3409932"/>
            <a:ext cx="175721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0 - Covid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1 - Normal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Viral Pneumonia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結果分析：模型</a:t>
            </a: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-1643226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13"/>
          <p:cNvGrpSpPr/>
          <p:nvPr/>
        </p:nvGrpSpPr>
        <p:grpSpPr>
          <a:xfrm>
            <a:off x="1134954" y="1699350"/>
            <a:ext cx="6811234" cy="736349"/>
            <a:chOff x="3162" y="204034"/>
            <a:chExt cx="6811234" cy="736349"/>
          </a:xfrm>
        </p:grpSpPr>
        <p:sp>
          <p:nvSpPr>
            <p:cNvPr id="197" name="Google Shape;197;p13"/>
            <p:cNvSpPr/>
            <p:nvPr/>
          </p:nvSpPr>
          <p:spPr>
            <a:xfrm>
              <a:off x="3162" y="204034"/>
              <a:ext cx="1840874" cy="736349"/>
            </a:xfrm>
            <a:prstGeom prst="chevron">
              <a:avLst>
                <a:gd fmla="val 50000" name="adj"/>
              </a:avLst>
            </a:prstGeom>
            <a:solidFill>
              <a:srgbClr val="6C828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 txBox="1"/>
            <p:nvPr/>
          </p:nvSpPr>
          <p:spPr>
            <a:xfrm>
              <a:off x="371337" y="204034"/>
              <a:ext cx="1104525" cy="73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1659949" y="204034"/>
              <a:ext cx="1840874" cy="736349"/>
            </a:xfrm>
            <a:prstGeom prst="chevron">
              <a:avLst>
                <a:gd fmla="val 50000" name="adj"/>
              </a:avLst>
            </a:prstGeom>
            <a:solidFill>
              <a:srgbClr val="81939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 txBox="1"/>
            <p:nvPr/>
          </p:nvSpPr>
          <p:spPr>
            <a:xfrm>
              <a:off x="2028124" y="204034"/>
              <a:ext cx="1104525" cy="73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Logistic</a:t>
              </a:r>
              <a:b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316735" y="204034"/>
              <a:ext cx="1840874" cy="736349"/>
            </a:xfrm>
            <a:prstGeom prst="chevron">
              <a:avLst>
                <a:gd fmla="val 50000" name="adj"/>
              </a:avLst>
            </a:prstGeom>
            <a:solidFill>
              <a:srgbClr val="97A6A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 txBox="1"/>
            <p:nvPr/>
          </p:nvSpPr>
          <p:spPr>
            <a:xfrm>
              <a:off x="3684910" y="204034"/>
              <a:ext cx="1104525" cy="73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CNN</a:t>
              </a:r>
              <a:b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SVM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4973522" y="204034"/>
              <a:ext cx="1840874" cy="736349"/>
            </a:xfrm>
            <a:prstGeom prst="chevron">
              <a:avLst>
                <a:gd fmla="val 50000" name="adj"/>
              </a:avLst>
            </a:prstGeom>
            <a:solidFill>
              <a:srgbClr val="AEB9B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5341697" y="204034"/>
              <a:ext cx="1104525" cy="736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000" lIns="60000" spcFirstLastPara="1" rIns="20000" wrap="square" tIns="2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VGG</a:t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3"/>
          <p:cNvSpPr/>
          <p:nvPr/>
        </p:nvSpPr>
        <p:spPr>
          <a:xfrm>
            <a:off x="1242653" y="2602120"/>
            <a:ext cx="1543977" cy="1713037"/>
          </a:xfrm>
          <a:prstGeom prst="rect">
            <a:avLst/>
          </a:prstGeom>
          <a:noFill/>
          <a:ln cap="flat" cmpd="sng" w="38100">
            <a:solidFill>
              <a:srgbClr val="6C82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/>
          <p:nvPr/>
        </p:nvSpPr>
        <p:spPr>
          <a:xfrm>
            <a:off x="2902917" y="2602120"/>
            <a:ext cx="1543977" cy="1713037"/>
          </a:xfrm>
          <a:prstGeom prst="rect">
            <a:avLst/>
          </a:prstGeom>
          <a:noFill/>
          <a:ln cap="flat" cmpd="sng" w="38100">
            <a:solidFill>
              <a:srgbClr val="8294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4563181" y="2603460"/>
            <a:ext cx="1543977" cy="1713037"/>
          </a:xfrm>
          <a:prstGeom prst="rect">
            <a:avLst/>
          </a:prstGeom>
          <a:noFill/>
          <a:ln cap="flat" cmpd="sng" w="38100">
            <a:solidFill>
              <a:srgbClr val="95A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6223445" y="2603460"/>
            <a:ext cx="1543977" cy="1713037"/>
          </a:xfrm>
          <a:prstGeom prst="rect">
            <a:avLst/>
          </a:prstGeom>
          <a:noFill/>
          <a:ln cap="flat" cmpd="sng" w="38100">
            <a:solidFill>
              <a:srgbClr val="B0BC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44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3"/>
          <p:cNvCxnSpPr/>
          <p:nvPr/>
        </p:nvCxnSpPr>
        <p:spPr>
          <a:xfrm>
            <a:off x="1242653" y="1495316"/>
            <a:ext cx="6524769" cy="0"/>
          </a:xfrm>
          <a:prstGeom prst="straightConnector1">
            <a:avLst/>
          </a:prstGeom>
          <a:noFill/>
          <a:ln cap="flat" cmpd="sng" w="25400">
            <a:solidFill>
              <a:srgbClr val="95A4AC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210" name="Google Shape;210;p13"/>
          <p:cNvSpPr txBox="1"/>
          <p:nvPr/>
        </p:nvSpPr>
        <p:spPr>
          <a:xfrm>
            <a:off x="6761405" y="1187538"/>
            <a:ext cx="9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表現最好</a:t>
            </a:r>
            <a:endParaRPr/>
          </a:p>
        </p:txBody>
      </p:sp>
      <p:sp>
        <p:nvSpPr>
          <p:cNvPr id="211" name="Google Shape;211;p13"/>
          <p:cNvSpPr txBox="1"/>
          <p:nvPr/>
        </p:nvSpPr>
        <p:spPr>
          <a:xfrm>
            <a:off x="1242653" y="3197028"/>
            <a:ext cx="15494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4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模型設計及參數</a:t>
            </a: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的選擇上較複雜</a:t>
            </a:r>
            <a:endParaRPr/>
          </a:p>
        </p:txBody>
      </p:sp>
      <p:sp>
        <p:nvSpPr>
          <p:cNvPr id="212" name="Google Shape;212;p13"/>
          <p:cNvSpPr txBox="1"/>
          <p:nvPr/>
        </p:nvSpPr>
        <p:spPr>
          <a:xfrm>
            <a:off x="2897492" y="3011150"/>
            <a:ext cx="154940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4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模型簡單效果就不錯，原始資料準確率</a:t>
            </a:r>
            <a: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84.8</a:t>
            </a: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4572000" y="2981584"/>
            <a:ext cx="15351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4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CNN較MLP適合</a:t>
            </a:r>
            <a: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圖形辨識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SVM較其他模型適合</a:t>
            </a:r>
            <a: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小樣本</a:t>
            </a:r>
            <a:endParaRPr/>
          </a:p>
        </p:txBody>
      </p:sp>
      <p:sp>
        <p:nvSpPr>
          <p:cNvPr id="214" name="Google Shape;214;p13"/>
          <p:cNvSpPr txBox="1"/>
          <p:nvPr/>
        </p:nvSpPr>
        <p:spPr>
          <a:xfrm>
            <a:off x="6237836" y="3118872"/>
            <a:ext cx="1589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4000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有訓練好的權重</a:t>
            </a:r>
            <a:br>
              <a:rPr b="0" i="0" lang="zh-TW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667" y="1156291"/>
            <a:ext cx="7014665" cy="357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模型解釋：Grad-CAM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712" y="1532126"/>
            <a:ext cx="4724250" cy="15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712" y="3417854"/>
            <a:ext cx="4724250" cy="1489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模型解釋：Grad-CAM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563431" y="2217452"/>
            <a:ext cx="2954320" cy="2056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自己訓練 CNN 的模型解釋結果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第一層主要是看的下半部以及脊椎心臟部分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第二層主要是左肺的下半部</a:t>
            </a:r>
            <a:endParaRPr/>
          </a:p>
        </p:txBody>
      </p:sp>
      <p:sp>
        <p:nvSpPr>
          <p:cNvPr id="232" name="Google Shape;232;p15"/>
          <p:cNvSpPr txBox="1"/>
          <p:nvPr/>
        </p:nvSpPr>
        <p:spPr>
          <a:xfrm>
            <a:off x="3989712" y="3091827"/>
            <a:ext cx="8942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第二層</a:t>
            </a:r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3989712" y="1206098"/>
            <a:ext cx="8942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第一層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/>
        </p:nvSpPr>
        <p:spPr>
          <a:xfrm>
            <a:off x="621252" y="1793690"/>
            <a:ext cx="3120600" cy="25114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左邊是VGG的模型解釋結果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前面幾層主要是整體以及骨骼的部分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後面不同層會去細看肺部的特定部分以及脊椎心臟的部分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407" y="313225"/>
            <a:ext cx="4982019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8075" y="1514825"/>
            <a:ext cx="4992675" cy="12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7725" y="3852225"/>
            <a:ext cx="4992674" cy="121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0725" y="2676800"/>
            <a:ext cx="4992675" cy="12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 txBox="1"/>
          <p:nvPr/>
        </p:nvSpPr>
        <p:spPr>
          <a:xfrm>
            <a:off x="718070" y="499563"/>
            <a:ext cx="23155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Grad-CAM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57" y="1146816"/>
            <a:ext cx="756628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7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模型解釋：LIME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/>
        </p:nvSpPr>
        <p:spPr>
          <a:xfrm>
            <a:off x="621251" y="1098883"/>
            <a:ext cx="8382899" cy="1181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自己訓練 CNN 解釋結果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 重要的超像素主要是肺部的上方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則是中間脊椎以及心臟的部分，對於病毒式肺炎主要是左肺部的部分</a:t>
            </a:r>
            <a:endParaRPr/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70" y="2398791"/>
            <a:ext cx="2291274" cy="22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6932" y="2707522"/>
            <a:ext cx="5712450" cy="18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 txBox="1"/>
          <p:nvPr/>
        </p:nvSpPr>
        <p:spPr>
          <a:xfrm>
            <a:off x="718070" y="499563"/>
            <a:ext cx="32299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模型解釋：LIME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/>
        </p:nvSpPr>
        <p:spPr>
          <a:xfrm>
            <a:off x="621252" y="1108229"/>
            <a:ext cx="8049412" cy="1514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VGG 解釋結果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 重要的超像素主要是肺部的上方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 則是中間脊椎心臟以及左肺部分，對於病毒式肺炎主要的是右肺上半部的部分。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70" y="2719281"/>
            <a:ext cx="2275551" cy="224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621" y="2874377"/>
            <a:ext cx="5938390" cy="19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718070" y="499563"/>
            <a:ext cx="32299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模型解釋：LIME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313759" y="5182171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313759" y="5313056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2734736" y="1720020"/>
            <a:ext cx="5731138" cy="726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現行篩檢的方法大多採用核酸PCR檢驗，然而該方法不僅耗力亦耗時。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2734736" y="3210757"/>
            <a:ext cx="5731138" cy="1059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希望透過X光片與AI模型檢測，了解肺部狀況，快速有效的偵測出感染Covid-19的患者，將之進行隔離，防止疫情擴散。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718070" y="499563"/>
            <a:ext cx="17077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研究動機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354" y="1633485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6354" y="3290421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/>
          <p:nvPr/>
        </p:nvSpPr>
        <p:spPr>
          <a:xfrm>
            <a:off x="861007" y="1821875"/>
            <a:ext cx="45719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853373" y="3478811"/>
            <a:ext cx="45719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/>
        </p:nvSpPr>
        <p:spPr>
          <a:xfrm>
            <a:off x="621252" y="1125520"/>
            <a:ext cx="8191200" cy="1181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我們也對照原本的圖片，分析一下這樣的模型解釋結果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染疫者可能由於肺部的病變，心臟脊椎皆不清楚，也有明顯的白斑及萎縮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解釋模型效果以及為何特定部分較為重要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150" y="2333974"/>
            <a:ext cx="5975175" cy="12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150" y="3704474"/>
            <a:ext cx="6066050" cy="1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0"/>
          <p:cNvSpPr txBox="1"/>
          <p:nvPr/>
        </p:nvSpPr>
        <p:spPr>
          <a:xfrm>
            <a:off x="1124165" y="2712657"/>
            <a:ext cx="920495" cy="5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0"/>
          <p:cNvSpPr txBox="1"/>
          <p:nvPr/>
        </p:nvSpPr>
        <p:spPr>
          <a:xfrm>
            <a:off x="718070" y="499563"/>
            <a:ext cx="46499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模型解釋：比較原圖</a:t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899512" y="4042357"/>
            <a:ext cx="1369800" cy="5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1313759" y="3170122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1313759" y="4504435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-1643227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/>
          <p:nvPr/>
        </p:nvSpPr>
        <p:spPr>
          <a:xfrm>
            <a:off x="718070" y="499563"/>
            <a:ext cx="46499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模型解釋：比較相關新聞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-1643227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3090" y="1353339"/>
            <a:ext cx="5596291" cy="3149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/>
        </p:nvSpPr>
        <p:spPr>
          <a:xfrm>
            <a:off x="718070" y="499563"/>
            <a:ext cx="46499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621252" y="1296649"/>
            <a:ext cx="7906870" cy="2721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透過我們的方法，可以高機率的預測出染疫與否，了解模型中那些肺部的特定區塊較為重要，增加模型可信度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透過旋轉及縮放等機制增加圖片數量，有效的增加模型準確度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資料集的Covid可能都是症狀嚴重的患者，所以肺部狀況才明顯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機器學習需要較大的數據來訓練模型以及驗證，未來若能在臨床上搜集更多數據，能增加模型的準確度與可靠性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透過可解釋AI了解到X光中心臟脊椎的部分較為重要，也了解哪些部分可能較為重要，可以增加模型的可信度及可能協助醫療人員的治療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-782190" y="4540435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-782190" y="3188122"/>
            <a:ext cx="541306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505610" y="49694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/>
        </p:nvSpPr>
        <p:spPr>
          <a:xfrm>
            <a:off x="2247002" y="2038304"/>
            <a:ext cx="464999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THANKS ! </a:t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2866913" y="2807745"/>
            <a:ext cx="3410174" cy="602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3387" r="4053" t="15361"/>
          <a:stretch/>
        </p:blipFill>
        <p:spPr>
          <a:xfrm>
            <a:off x="1734191" y="2820110"/>
            <a:ext cx="5970494" cy="212949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718070" y="499563"/>
            <a:ext cx="17077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621252" y="1258643"/>
            <a:ext cx="7779170" cy="13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Kaggle-Covid image dataset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X-ray分為感染Covid-19、Normal、Viral Pneumonia三類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參考文獻：COVID-19 Symptoms Detection Based on NasNetMobile with Explainable AI Using Various Imaging Modalities</a:t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flipH="1">
            <a:off x="9144000" y="2212433"/>
            <a:ext cx="45719" cy="29310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 flipH="1">
            <a:off x="9145071" y="16260"/>
            <a:ext cx="45719" cy="29310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1948437" y="4419465"/>
            <a:ext cx="5756248" cy="327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Covid-19                              Normal                       Viral Pneumonia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1040359" y="1365771"/>
            <a:ext cx="7063281" cy="3116802"/>
            <a:chOff x="1316898" y="1527135"/>
            <a:chExt cx="6923600" cy="3055165"/>
          </a:xfrm>
        </p:grpSpPr>
        <p:sp>
          <p:nvSpPr>
            <p:cNvPr id="87" name="Google Shape;87;p4"/>
            <p:cNvSpPr/>
            <p:nvPr/>
          </p:nvSpPr>
          <p:spPr>
            <a:xfrm>
              <a:off x="3927748" y="1527135"/>
              <a:ext cx="17019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資料前處理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753273" y="2796997"/>
              <a:ext cx="11781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SVM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189648" y="2796997"/>
              <a:ext cx="11781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MLP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626023" y="2796997"/>
              <a:ext cx="11781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CNN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7062398" y="2796997"/>
              <a:ext cx="11781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VGG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927748" y="4042900"/>
              <a:ext cx="17019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模型解釋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" name="Google Shape;93;p4"/>
            <p:cNvCxnSpPr/>
            <p:nvPr/>
          </p:nvCxnSpPr>
          <p:spPr>
            <a:xfrm>
              <a:off x="1894835" y="2322772"/>
              <a:ext cx="575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4"/>
            <p:cNvCxnSpPr/>
            <p:nvPr/>
          </p:nvCxnSpPr>
          <p:spPr>
            <a:xfrm>
              <a:off x="3338585" y="2342272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5" name="Google Shape;95;p4"/>
            <p:cNvCxnSpPr>
              <a:stCxn id="87" idx="2"/>
              <a:endCxn id="89" idx="0"/>
            </p:cNvCxnSpPr>
            <p:nvPr/>
          </p:nvCxnSpPr>
          <p:spPr>
            <a:xfrm>
              <a:off x="4778698" y="2066535"/>
              <a:ext cx="0" cy="73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6211335" y="2342272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7631285" y="2331497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8" name="Google Shape;98;p4"/>
            <p:cNvCxnSpPr/>
            <p:nvPr/>
          </p:nvCxnSpPr>
          <p:spPr>
            <a:xfrm flipH="1" rot="10800000">
              <a:off x="1891085" y="3773547"/>
              <a:ext cx="5758800" cy="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4"/>
            <p:cNvCxnSpPr/>
            <p:nvPr/>
          </p:nvCxnSpPr>
          <p:spPr>
            <a:xfrm>
              <a:off x="3340210" y="3342897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4"/>
            <p:cNvCxnSpPr/>
            <p:nvPr/>
          </p:nvCxnSpPr>
          <p:spPr>
            <a:xfrm>
              <a:off x="6209710" y="3332672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4"/>
            <p:cNvCxnSpPr/>
            <p:nvPr/>
          </p:nvCxnSpPr>
          <p:spPr>
            <a:xfrm>
              <a:off x="7631285" y="3342897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4"/>
            <p:cNvCxnSpPr>
              <a:stCxn id="89" idx="2"/>
              <a:endCxn id="92" idx="0"/>
            </p:cNvCxnSpPr>
            <p:nvPr/>
          </p:nvCxnSpPr>
          <p:spPr>
            <a:xfrm>
              <a:off x="4778698" y="3336397"/>
              <a:ext cx="0" cy="7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3" name="Google Shape;103;p4"/>
            <p:cNvSpPr/>
            <p:nvPr/>
          </p:nvSpPr>
          <p:spPr>
            <a:xfrm>
              <a:off x="1316898" y="2796997"/>
              <a:ext cx="1178100" cy="5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zh-TW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Logistic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" name="Google Shape;104;p4"/>
            <p:cNvCxnSpPr/>
            <p:nvPr/>
          </p:nvCxnSpPr>
          <p:spPr>
            <a:xfrm>
              <a:off x="1894785" y="2331497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1901710" y="3353697"/>
              <a:ext cx="7500" cy="44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6" name="Google Shape;106;p4"/>
          <p:cNvSpPr txBox="1"/>
          <p:nvPr/>
        </p:nvSpPr>
        <p:spPr>
          <a:xfrm>
            <a:off x="718070" y="499563"/>
            <a:ext cx="17077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研究架構</a:t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-1718529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0380157" y="3528767"/>
            <a:ext cx="45719" cy="11725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0377062" y="1916053"/>
            <a:ext cx="45719" cy="11725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6462" l="1662" r="3464" t="0"/>
          <a:stretch/>
        </p:blipFill>
        <p:spPr>
          <a:xfrm>
            <a:off x="1093067" y="2551199"/>
            <a:ext cx="3177262" cy="213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718070" y="499563"/>
            <a:ext cx="21757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資料前處理</a:t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642096" y="1159471"/>
            <a:ext cx="4503421" cy="13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資料不平衡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資料樣本數小</a:t>
            </a:r>
            <a:endParaRPr/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利用Keras套件之ImageDataGenerator生成圖檔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4292885" y="1159471"/>
            <a:ext cx="4572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最後包含以下四種資料集：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原資料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平衡至各類別111筆之資料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平衡至各類別500筆之資料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圖片經ZCA白化處理並平衡至</a:t>
            </a:r>
            <a:b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各類別500筆之資料</a:t>
            </a: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7098" y="2974372"/>
            <a:ext cx="1341592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5459" y="2974372"/>
            <a:ext cx="1361825" cy="134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203890" y="4409993"/>
            <a:ext cx="868008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原圖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6380471" y="4409993"/>
            <a:ext cx="26118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ZCA白化、旋轉、縮放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07957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-802683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742" y="1495836"/>
            <a:ext cx="6280515" cy="29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模型介紹：SVM (Support Vector Machine)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1992725" y="4422054"/>
            <a:ext cx="5158547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(Support Vector Machine)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2865970" y="4895107"/>
            <a:ext cx="334920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567" y="1348343"/>
            <a:ext cx="6486861" cy="283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1992723" y="4277044"/>
            <a:ext cx="5158547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MLP (Multiple Layer Perceptron)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模型介紹：MLP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 flipH="1" rot="10800000">
            <a:off x="2865970" y="4738679"/>
            <a:ext cx="334920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893" y="1380005"/>
            <a:ext cx="6700214" cy="283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1947598" y="4344513"/>
            <a:ext cx="5248804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(Convolution Neural Network)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模型介紹：CNN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 flipH="1" rot="10800000">
            <a:off x="2897399" y="4783288"/>
            <a:ext cx="334920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7950" l="0" r="0" t="17242"/>
          <a:stretch/>
        </p:blipFill>
        <p:spPr>
          <a:xfrm>
            <a:off x="1636876" y="1227926"/>
            <a:ext cx="5870246" cy="284303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/>
        </p:nvSpPr>
        <p:spPr>
          <a:xfrm>
            <a:off x="407445" y="4070959"/>
            <a:ext cx="8329109" cy="849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VGG (Visual Geometry Group)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convolutional (with 5 pooling) + 3 fully-connected layers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8070" y="499563"/>
            <a:ext cx="7645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模型介紹：VGG 19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505610" y="499563"/>
            <a:ext cx="11564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 flipH="1" rot="10800000">
            <a:off x="2865970" y="4895107"/>
            <a:ext cx="3349203" cy="45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